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56" r:id="rId2"/>
    <p:sldId id="257" r:id="rId3"/>
    <p:sldId id="258" r:id="rId4"/>
    <p:sldId id="259" r:id="rId5"/>
    <p:sldId id="260" r:id="rId6"/>
    <p:sldId id="264" r:id="rId7"/>
    <p:sldId id="261" r:id="rId8"/>
    <p:sldId id="262" r:id="rId9"/>
    <p:sldId id="263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9F525D0-F56A-4770-9859-490A726D7EF0}" type="datetimeFigureOut">
              <a:rPr lang="en-US" smtClean="0"/>
              <a:t>12/5/2011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B667A5A-25E1-4472-A84D-C437CA3BEF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10758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B667A5A-25E1-4472-A84D-C437CA3BEF39}" type="slidenum">
              <a:rPr lang="en-US" smtClean="0"/>
              <a:t>3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56C992-CE08-499D-BF08-096099FD3C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F013E-90D5-4B43-9CC6-CC44CF090C7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56C992-CE08-499D-BF08-096099FD3C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F013E-90D5-4B43-9CC6-CC44CF090C7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56C992-CE08-499D-BF08-096099FD3C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F013E-90D5-4B43-9CC6-CC44CF090C7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56C992-CE08-499D-BF08-096099FD3C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F013E-90D5-4B43-9CC6-CC44CF090C7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56C992-CE08-499D-BF08-096099FD3C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F013E-90D5-4B43-9CC6-CC44CF090C7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56C992-CE08-499D-BF08-096099FD3C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F013E-90D5-4B43-9CC6-CC44CF090C7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56C992-CE08-499D-BF08-096099FD3C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F013E-90D5-4B43-9CC6-CC44CF090C7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56C992-CE08-499D-BF08-096099FD3C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F013E-90D5-4B43-9CC6-CC44CF090C7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56C992-CE08-499D-BF08-096099FD3C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F013E-90D5-4B43-9CC6-CC44CF090C7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56C992-CE08-499D-BF08-096099FD3C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F013E-90D5-4B43-9CC6-CC44CF090C7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56C992-CE08-499D-BF08-096099FD3C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F013E-90D5-4B43-9CC6-CC44CF090C7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56C992-CE08-499D-BF08-096099FD3CCC}" type="datetimeFigureOut">
              <a:rPr lang="en-US" smtClean="0"/>
              <a:pPr/>
              <a:t>12/5/2011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0F013E-90D5-4B43-9CC6-CC44CF090C73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990600" y="2438400"/>
            <a:ext cx="6822702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600" dirty="0" smtClean="0">
                <a:latin typeface="Algerian" pitchFamily="82" charset="0"/>
              </a:rPr>
              <a:t>Measuring the </a:t>
            </a:r>
          </a:p>
          <a:p>
            <a:pPr algn="ctr"/>
            <a:r>
              <a:rPr lang="en-US" sz="3600" dirty="0" smtClean="0">
                <a:latin typeface="Algerian" pitchFamily="82" charset="0"/>
              </a:rPr>
              <a:t>Concentration of Solutions</a:t>
            </a:r>
            <a:endParaRPr lang="en-US" sz="3600" dirty="0">
              <a:latin typeface="Algerian" pitchFamily="8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762000"/>
            <a:ext cx="9275339" cy="42473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/>
              <a:t>There are several different ways to report the concentration of a solution, depending on factors:</a:t>
            </a:r>
          </a:p>
          <a:p>
            <a:endParaRPr lang="en-US" sz="1400" dirty="0" smtClean="0"/>
          </a:p>
          <a:p>
            <a:pPr>
              <a:buFont typeface="Arial" pitchFamily="34" charset="0"/>
              <a:buChar char="•"/>
            </a:pPr>
            <a:r>
              <a:rPr lang="en-US" sz="3200" dirty="0" smtClean="0"/>
              <a:t> the states of matter of reactants and products, </a:t>
            </a:r>
          </a:p>
          <a:p>
            <a:pPr>
              <a:buFont typeface="Arial" pitchFamily="34" charset="0"/>
              <a:buChar char="•"/>
            </a:pPr>
            <a:r>
              <a:rPr lang="en-US" sz="3200" dirty="0" smtClean="0"/>
              <a:t> Whether or not you’re calculating the molar mass for a solute</a:t>
            </a:r>
          </a:p>
          <a:p>
            <a:pPr>
              <a:buFont typeface="Arial" pitchFamily="34" charset="0"/>
              <a:buChar char="•"/>
            </a:pPr>
            <a:r>
              <a:rPr lang="en-US" sz="3200" dirty="0" smtClean="0"/>
              <a:t> How accurate a measure of the concentration that you want/observe, and considerations of any further operations to be done with these values</a:t>
            </a:r>
            <a:endParaRPr lang="en-US" sz="3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143000" y="457200"/>
            <a:ext cx="700775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spc="600" dirty="0" smtClean="0"/>
              <a:t>Mass/Volume relationship</a:t>
            </a:r>
            <a:r>
              <a:rPr lang="en-US" dirty="0" smtClean="0"/>
              <a:t>: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990600" y="1295400"/>
            <a:ext cx="784860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dirty="0" smtClean="0"/>
              <a:t>Measured as a percent: </a:t>
            </a:r>
          </a:p>
          <a:p>
            <a:endParaRPr lang="en-US" dirty="0" smtClean="0"/>
          </a:p>
          <a:p>
            <a:r>
              <a:rPr lang="en-US" sz="3000" dirty="0" smtClean="0"/>
              <a:t> </a:t>
            </a:r>
            <a:r>
              <a:rPr lang="en-US" sz="3000" u="sng" dirty="0" smtClean="0"/>
              <a:t>mass of solute (in grams)  </a:t>
            </a:r>
          </a:p>
          <a:p>
            <a:r>
              <a:rPr lang="en-US" sz="3000" dirty="0" smtClean="0"/>
              <a:t>volume of solvent (in </a:t>
            </a:r>
            <a:r>
              <a:rPr lang="en-US" sz="3000" dirty="0" err="1" smtClean="0"/>
              <a:t>mL</a:t>
            </a:r>
            <a:r>
              <a:rPr lang="en-US" sz="3000" dirty="0" smtClean="0"/>
              <a:t>)</a:t>
            </a:r>
            <a:endParaRPr lang="en-US" sz="3000" dirty="0"/>
          </a:p>
        </p:txBody>
      </p:sp>
      <p:sp>
        <p:nvSpPr>
          <p:cNvPr id="4" name="Rectangle 3"/>
          <p:cNvSpPr/>
          <p:nvPr/>
        </p:nvSpPr>
        <p:spPr>
          <a:xfrm>
            <a:off x="5181600" y="2209800"/>
            <a:ext cx="1300356" cy="55399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000" dirty="0" smtClean="0"/>
              <a:t>x 100%</a:t>
            </a:r>
            <a:endParaRPr lang="en-US" sz="3000" dirty="0"/>
          </a:p>
        </p:txBody>
      </p:sp>
      <p:sp>
        <p:nvSpPr>
          <p:cNvPr id="5" name="TextBox 4"/>
          <p:cNvSpPr txBox="1"/>
          <p:nvPr/>
        </p:nvSpPr>
        <p:spPr>
          <a:xfrm>
            <a:off x="609600" y="3124200"/>
            <a:ext cx="8007833" cy="240065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000" dirty="0" smtClean="0"/>
              <a:t>Useful for solid solutes dissolved in liquid </a:t>
            </a:r>
          </a:p>
          <a:p>
            <a:r>
              <a:rPr lang="en-US" sz="3000" dirty="0" smtClean="0"/>
              <a:t>solvent – often an unsaturated solution.</a:t>
            </a:r>
          </a:p>
          <a:p>
            <a:endParaRPr lang="en-US" sz="3000" dirty="0" smtClean="0"/>
          </a:p>
          <a:p>
            <a:r>
              <a:rPr lang="en-US" sz="3000" dirty="0" smtClean="0"/>
              <a:t>Simplifies calculations, don’t need to worry about </a:t>
            </a:r>
          </a:p>
          <a:p>
            <a:r>
              <a:rPr lang="en-US" sz="3000" dirty="0" smtClean="0"/>
              <a:t>moles</a:t>
            </a:r>
            <a:endParaRPr lang="en-US" sz="3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828800" y="457200"/>
            <a:ext cx="530972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/>
              <a:t>Mass/Volume Relationship:</a:t>
            </a:r>
            <a:endParaRPr lang="en-US" sz="3600" dirty="0"/>
          </a:p>
        </p:txBody>
      </p:sp>
      <p:sp>
        <p:nvSpPr>
          <p:cNvPr id="5" name="TextBox 4"/>
          <p:cNvSpPr txBox="1"/>
          <p:nvPr/>
        </p:nvSpPr>
        <p:spPr>
          <a:xfrm>
            <a:off x="228600" y="1447800"/>
            <a:ext cx="8986178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000" dirty="0" smtClean="0"/>
              <a:t>% mass/volume (often abbreviated “w/v” for </a:t>
            </a:r>
          </a:p>
          <a:p>
            <a:r>
              <a:rPr lang="en-US" sz="3000" dirty="0" smtClean="0"/>
              <a:t>“weight/volume”) is very common measurement in labs </a:t>
            </a:r>
          </a:p>
          <a:p>
            <a:r>
              <a:rPr lang="en-US" sz="3000" dirty="0" smtClean="0"/>
              <a:t>for reagents dissolved in several different solvents. </a:t>
            </a:r>
            <a:endParaRPr lang="en-US" sz="3000" dirty="0"/>
          </a:p>
        </p:txBody>
      </p:sp>
      <p:sp>
        <p:nvSpPr>
          <p:cNvPr id="6" name="TextBox 5"/>
          <p:cNvSpPr txBox="1"/>
          <p:nvPr/>
        </p:nvSpPr>
        <p:spPr>
          <a:xfrm>
            <a:off x="152400" y="3200400"/>
            <a:ext cx="8863965" cy="286232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000" dirty="0" smtClean="0"/>
              <a:t>e.g. Uses in my biology research lab:</a:t>
            </a:r>
          </a:p>
          <a:p>
            <a:r>
              <a:rPr lang="en-US" sz="3000" dirty="0" smtClean="0"/>
              <a:t>- Solid growth media for plants and bacteria (0.8 % agar)</a:t>
            </a:r>
          </a:p>
          <a:p>
            <a:r>
              <a:rPr lang="en-US" sz="3000" dirty="0" smtClean="0"/>
              <a:t>- Electrophoresis gels to separate DNA fragments </a:t>
            </a:r>
          </a:p>
          <a:p>
            <a:r>
              <a:rPr lang="en-US" sz="3000" dirty="0" smtClean="0"/>
              <a:t>(0.5 – 1.5 % </a:t>
            </a:r>
            <a:r>
              <a:rPr lang="en-US" sz="3000" dirty="0" err="1" smtClean="0"/>
              <a:t>agarose</a:t>
            </a:r>
            <a:r>
              <a:rPr lang="en-US" sz="3000" dirty="0" smtClean="0"/>
              <a:t>)</a:t>
            </a:r>
          </a:p>
          <a:p>
            <a:r>
              <a:rPr lang="en-US" sz="3000" dirty="0" smtClean="0"/>
              <a:t>- Sugar solutions (up to 20-30 % glucose, fructose, </a:t>
            </a:r>
          </a:p>
          <a:p>
            <a:r>
              <a:rPr lang="en-US" sz="3000" dirty="0" smtClean="0"/>
              <a:t>sucrose etc.)</a:t>
            </a:r>
            <a:endParaRPr lang="en-US" sz="3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600200" y="304800"/>
            <a:ext cx="530972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/>
              <a:t>Mass/Volume Relationship:</a:t>
            </a:r>
            <a:endParaRPr lang="en-US" sz="3600" dirty="0"/>
          </a:p>
        </p:txBody>
      </p:sp>
      <p:sp>
        <p:nvSpPr>
          <p:cNvPr id="5" name="TextBox 4"/>
          <p:cNvSpPr txBox="1"/>
          <p:nvPr/>
        </p:nvSpPr>
        <p:spPr>
          <a:xfrm>
            <a:off x="457200" y="1524000"/>
            <a:ext cx="8518999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000" dirty="0" smtClean="0"/>
              <a:t>Prepare 100 </a:t>
            </a:r>
            <a:r>
              <a:rPr lang="en-US" sz="3000" dirty="0" err="1" smtClean="0"/>
              <a:t>mL</a:t>
            </a:r>
            <a:r>
              <a:rPr lang="en-US" sz="3000" dirty="0" smtClean="0"/>
              <a:t> of a 0.8 % (w/v) agar solution for the </a:t>
            </a:r>
          </a:p>
          <a:p>
            <a:r>
              <a:rPr lang="en-US" sz="3000" dirty="0" smtClean="0"/>
              <a:t>purpose of making growth media. </a:t>
            </a:r>
            <a:endParaRPr lang="en-US" sz="3000" dirty="0"/>
          </a:p>
        </p:txBody>
      </p:sp>
      <p:sp>
        <p:nvSpPr>
          <p:cNvPr id="6" name="TextBox 5"/>
          <p:cNvSpPr txBox="1"/>
          <p:nvPr/>
        </p:nvSpPr>
        <p:spPr>
          <a:xfrm>
            <a:off x="609600" y="2667000"/>
            <a:ext cx="7253204" cy="286232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000" dirty="0" smtClean="0"/>
              <a:t>0.8 % = 0.8 g / 100 </a:t>
            </a:r>
            <a:r>
              <a:rPr lang="en-US" sz="3000" dirty="0" err="1" smtClean="0"/>
              <a:t>mL</a:t>
            </a:r>
            <a:endParaRPr lang="en-US" sz="3000" dirty="0" smtClean="0"/>
          </a:p>
          <a:p>
            <a:endParaRPr lang="en-US" sz="3000" dirty="0" smtClean="0"/>
          </a:p>
          <a:p>
            <a:r>
              <a:rPr lang="en-US" sz="3000" dirty="0" smtClean="0"/>
              <a:t>100 </a:t>
            </a:r>
            <a:r>
              <a:rPr lang="en-US" sz="3000" dirty="0" err="1" smtClean="0"/>
              <a:t>mL</a:t>
            </a:r>
            <a:r>
              <a:rPr lang="en-US" sz="3000" dirty="0" smtClean="0"/>
              <a:t> agar solution   x     </a:t>
            </a:r>
            <a:r>
              <a:rPr lang="en-US" sz="3000" u="sng" dirty="0" smtClean="0"/>
              <a:t>0.8 g agar</a:t>
            </a:r>
          </a:p>
          <a:p>
            <a:r>
              <a:rPr lang="en-US" sz="3000" dirty="0" smtClean="0"/>
              <a:t>                                            100 </a:t>
            </a:r>
            <a:r>
              <a:rPr lang="en-US" sz="3000" dirty="0" err="1" smtClean="0"/>
              <a:t>mL</a:t>
            </a:r>
            <a:r>
              <a:rPr lang="en-US" sz="3000" dirty="0" smtClean="0"/>
              <a:t> agar solution</a:t>
            </a:r>
          </a:p>
          <a:p>
            <a:r>
              <a:rPr lang="en-US" sz="3000" dirty="0" smtClean="0"/>
              <a:t>=  0.8 g agar</a:t>
            </a:r>
          </a:p>
          <a:p>
            <a:r>
              <a:rPr lang="en-US" sz="3000" dirty="0" smtClean="0"/>
              <a:t> </a:t>
            </a:r>
            <a:endParaRPr lang="en-US" sz="3000" dirty="0"/>
          </a:p>
        </p:txBody>
      </p:sp>
      <p:sp>
        <p:nvSpPr>
          <p:cNvPr id="7" name="TextBox 6"/>
          <p:cNvSpPr txBox="1"/>
          <p:nvPr/>
        </p:nvSpPr>
        <p:spPr>
          <a:xfrm>
            <a:off x="304800" y="5105400"/>
            <a:ext cx="8897372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000" dirty="0" smtClean="0"/>
              <a:t>Pour 0.8 g agar to empty flask, add 100 </a:t>
            </a:r>
            <a:r>
              <a:rPr lang="en-US" sz="3000" dirty="0" err="1" smtClean="0"/>
              <a:t>mL</a:t>
            </a:r>
            <a:r>
              <a:rPr lang="en-US" sz="3000" dirty="0" smtClean="0"/>
              <a:t> H</a:t>
            </a:r>
            <a:r>
              <a:rPr lang="en-US" sz="3000" baseline="-25000" dirty="0" smtClean="0"/>
              <a:t>2</a:t>
            </a:r>
            <a:r>
              <a:rPr lang="en-US" sz="3000" dirty="0" smtClean="0"/>
              <a:t>O, </a:t>
            </a:r>
          </a:p>
          <a:p>
            <a:r>
              <a:rPr lang="en-US" sz="3000" dirty="0" smtClean="0"/>
              <a:t>warm on high heat, on hotplate, until agar is dissolved.  </a:t>
            </a:r>
          </a:p>
          <a:p>
            <a:r>
              <a:rPr lang="en-US" sz="3000" dirty="0" smtClean="0"/>
              <a:t>Then pour plates. </a:t>
            </a:r>
            <a:endParaRPr lang="en-US" sz="3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3124200" y="381000"/>
            <a:ext cx="247856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/>
              <a:t>Quick Demo</a:t>
            </a:r>
            <a:endParaRPr lang="en-US" sz="3600" dirty="0"/>
          </a:p>
        </p:txBody>
      </p:sp>
      <p:sp>
        <p:nvSpPr>
          <p:cNvPr id="5" name="TextBox 4"/>
          <p:cNvSpPr txBox="1"/>
          <p:nvPr/>
        </p:nvSpPr>
        <p:spPr>
          <a:xfrm>
            <a:off x="30158" y="1447800"/>
            <a:ext cx="9113842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en-US" sz="3000" dirty="0" smtClean="0"/>
              <a:t>Arrange yourselves in groups of 5 or 6</a:t>
            </a:r>
          </a:p>
          <a:p>
            <a:pPr>
              <a:buFont typeface="Arial" pitchFamily="34" charset="0"/>
              <a:buChar char="•"/>
            </a:pPr>
            <a:r>
              <a:rPr lang="en-US" sz="3000" dirty="0" smtClean="0"/>
              <a:t>Measure out 2.0 grams of D-glucose into an empty flask.</a:t>
            </a:r>
          </a:p>
          <a:p>
            <a:pPr>
              <a:buFont typeface="Arial" pitchFamily="34" charset="0"/>
              <a:buChar char="•"/>
            </a:pPr>
            <a:r>
              <a:rPr lang="en-US" sz="3000" dirty="0" smtClean="0"/>
              <a:t>Obtain 20 </a:t>
            </a:r>
            <a:r>
              <a:rPr lang="en-US" sz="3000" dirty="0" err="1" smtClean="0"/>
              <a:t>mL</a:t>
            </a:r>
            <a:r>
              <a:rPr lang="en-US" sz="3000" dirty="0" smtClean="0"/>
              <a:t> cold tap water in a graduated cylinder.  </a:t>
            </a:r>
          </a:p>
          <a:p>
            <a:r>
              <a:rPr lang="en-US" sz="3000" dirty="0" smtClean="0"/>
              <a:t>  Make careful note of where the meniscus Is located, </a:t>
            </a:r>
          </a:p>
          <a:p>
            <a:r>
              <a:rPr lang="en-US" sz="3000" dirty="0" smtClean="0"/>
              <a:t>   just before pouring</a:t>
            </a:r>
          </a:p>
          <a:p>
            <a:pPr>
              <a:buFont typeface="Arial" pitchFamily="34" charset="0"/>
              <a:buChar char="•"/>
            </a:pPr>
            <a:r>
              <a:rPr lang="en-US" sz="3000" dirty="0" smtClean="0"/>
              <a:t>Pour the water into the flask with the glucose</a:t>
            </a:r>
          </a:p>
          <a:p>
            <a:pPr>
              <a:buFont typeface="Arial" pitchFamily="34" charset="0"/>
              <a:buChar char="•"/>
            </a:pPr>
            <a:r>
              <a:rPr lang="en-US" sz="3000" dirty="0" smtClean="0"/>
              <a:t>Carefully mix until all glucose is dissolved.</a:t>
            </a:r>
          </a:p>
          <a:p>
            <a:pPr>
              <a:buFont typeface="Arial" pitchFamily="34" charset="0"/>
              <a:buChar char="•"/>
            </a:pPr>
            <a:r>
              <a:rPr lang="en-US" sz="3000" dirty="0" smtClean="0"/>
              <a:t>Pour glucose solution (1.0 gram / 10 </a:t>
            </a:r>
            <a:r>
              <a:rPr lang="en-US" sz="3000" dirty="0" err="1" smtClean="0"/>
              <a:t>mL</a:t>
            </a:r>
            <a:r>
              <a:rPr lang="en-US" sz="3000" dirty="0" smtClean="0"/>
              <a:t>, or 10 % w/v) </a:t>
            </a:r>
          </a:p>
          <a:p>
            <a:r>
              <a:rPr lang="en-US" sz="3000" dirty="0" smtClean="0"/>
              <a:t>  back into graduated cylinder.</a:t>
            </a:r>
          </a:p>
          <a:p>
            <a:pPr>
              <a:buFont typeface="Arial" pitchFamily="34" charset="0"/>
              <a:buChar char="•"/>
            </a:pPr>
            <a:r>
              <a:rPr lang="en-US" sz="3000" dirty="0" smtClean="0"/>
              <a:t>Make note of location of meniscus.</a:t>
            </a:r>
            <a:endParaRPr lang="en-US" sz="30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371600" y="228600"/>
            <a:ext cx="584820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/>
              <a:t>Volume / Volume Relationship</a:t>
            </a:r>
            <a:endParaRPr lang="en-US" sz="3600" dirty="0"/>
          </a:p>
        </p:txBody>
      </p:sp>
      <p:sp>
        <p:nvSpPr>
          <p:cNvPr id="5" name="TextBox 4"/>
          <p:cNvSpPr txBox="1"/>
          <p:nvPr/>
        </p:nvSpPr>
        <p:spPr>
          <a:xfrm>
            <a:off x="533400" y="2514600"/>
            <a:ext cx="7368940" cy="37856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000" dirty="0" smtClean="0"/>
              <a:t>% volume/volume (often abbreviated “v/v”)</a:t>
            </a:r>
          </a:p>
          <a:p>
            <a:r>
              <a:rPr lang="en-US" sz="3000" dirty="0" smtClean="0"/>
              <a:t>Used when dissolving one liquid into another, </a:t>
            </a:r>
          </a:p>
          <a:p>
            <a:r>
              <a:rPr lang="en-US" sz="3000" dirty="0" smtClean="0"/>
              <a:t>for instance when diluting alcohols in water.</a:t>
            </a:r>
          </a:p>
          <a:p>
            <a:r>
              <a:rPr lang="en-US" sz="3000" dirty="0" smtClean="0"/>
              <a:t> </a:t>
            </a:r>
          </a:p>
          <a:p>
            <a:r>
              <a:rPr lang="en-US" sz="3000" dirty="0" smtClean="0"/>
              <a:t>e.g. 100 % (v/v) isopropyl alcohol is useful for </a:t>
            </a:r>
          </a:p>
          <a:p>
            <a:r>
              <a:rPr lang="en-US" sz="3000" dirty="0" smtClean="0"/>
              <a:t>precipitating DNA from a salt solution, </a:t>
            </a:r>
          </a:p>
          <a:p>
            <a:r>
              <a:rPr lang="en-US" sz="3000" dirty="0" smtClean="0"/>
              <a:t>while 70 % (v/v) ethyl alcohol in water </a:t>
            </a:r>
          </a:p>
          <a:p>
            <a:r>
              <a:rPr lang="en-US" sz="3000" dirty="0" smtClean="0"/>
              <a:t>is used to wash a precipitated DNA pellet </a:t>
            </a:r>
            <a:endParaRPr lang="en-US" sz="3000" dirty="0"/>
          </a:p>
        </p:txBody>
      </p:sp>
      <p:sp>
        <p:nvSpPr>
          <p:cNvPr id="6" name="TextBox 5"/>
          <p:cNvSpPr txBox="1"/>
          <p:nvPr/>
        </p:nvSpPr>
        <p:spPr>
          <a:xfrm>
            <a:off x="1066800" y="762000"/>
            <a:ext cx="6417719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000" dirty="0" smtClean="0"/>
              <a:t>Measured as a percent:</a:t>
            </a:r>
          </a:p>
          <a:p>
            <a:endParaRPr lang="en-US" dirty="0" smtClean="0"/>
          </a:p>
          <a:p>
            <a:r>
              <a:rPr lang="en-US" sz="3000" u="sng" dirty="0" smtClean="0"/>
              <a:t>Volume of solute liquid (in </a:t>
            </a:r>
            <a:r>
              <a:rPr lang="en-US" sz="3000" u="sng" dirty="0" err="1" smtClean="0"/>
              <a:t>mL</a:t>
            </a:r>
            <a:r>
              <a:rPr lang="en-US" sz="3000" u="sng" dirty="0" smtClean="0"/>
              <a:t>)</a:t>
            </a:r>
            <a:r>
              <a:rPr lang="en-US" sz="3000" dirty="0" smtClean="0"/>
              <a:t>   x  100%</a:t>
            </a:r>
          </a:p>
          <a:p>
            <a:r>
              <a:rPr lang="en-US" sz="3000" dirty="0" smtClean="0"/>
              <a:t>Total Volume </a:t>
            </a:r>
            <a:r>
              <a:rPr lang="en-US" sz="3000" dirty="0" smtClean="0"/>
              <a:t>of </a:t>
            </a:r>
            <a:r>
              <a:rPr lang="en-US" sz="3000" dirty="0" smtClean="0"/>
              <a:t>liquid </a:t>
            </a:r>
            <a:r>
              <a:rPr lang="en-US" sz="3000" dirty="0" smtClean="0"/>
              <a:t>(in mL)</a:t>
            </a:r>
            <a:endParaRPr lang="en-US" sz="30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/>
          <p:cNvSpPr txBox="1"/>
          <p:nvPr/>
        </p:nvSpPr>
        <p:spPr>
          <a:xfrm>
            <a:off x="2133600" y="152400"/>
            <a:ext cx="473277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/>
              <a:t>Mass/Mass Relationship</a:t>
            </a:r>
            <a:endParaRPr lang="en-US" sz="3600" dirty="0"/>
          </a:p>
        </p:txBody>
      </p:sp>
      <p:sp>
        <p:nvSpPr>
          <p:cNvPr id="7" name="TextBox 6"/>
          <p:cNvSpPr txBox="1"/>
          <p:nvPr/>
        </p:nvSpPr>
        <p:spPr>
          <a:xfrm>
            <a:off x="990600" y="1066800"/>
            <a:ext cx="7657866" cy="286232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000" dirty="0" smtClean="0"/>
              <a:t>Expressed as % mass (in grams)/mass (in grams)</a:t>
            </a:r>
          </a:p>
          <a:p>
            <a:r>
              <a:rPr lang="en-US" sz="3000" dirty="0" smtClean="0"/>
              <a:t> (often abbreviated “w/w” for “weight/weight”)</a:t>
            </a:r>
          </a:p>
          <a:p>
            <a:r>
              <a:rPr lang="en-US" sz="3000" dirty="0" smtClean="0"/>
              <a:t>Most often used for metal alloys.</a:t>
            </a:r>
          </a:p>
          <a:p>
            <a:endParaRPr lang="en-US" sz="3000" dirty="0" smtClean="0"/>
          </a:p>
          <a:p>
            <a:r>
              <a:rPr lang="en-US" sz="3000" dirty="0" smtClean="0"/>
              <a:t>e.g. bronze is 80 % (w/w) Copper, </a:t>
            </a:r>
          </a:p>
          <a:p>
            <a:r>
              <a:rPr lang="en-US" sz="3000" dirty="0" smtClean="0"/>
              <a:t>10 % (w/w) Zinc, and 10% (w/w) Tin.</a:t>
            </a:r>
            <a:endParaRPr lang="en-US" sz="30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295400" y="304800"/>
            <a:ext cx="6096000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600" dirty="0" smtClean="0"/>
              <a:t>Parts per million (</a:t>
            </a:r>
            <a:r>
              <a:rPr lang="en-US" sz="3600" dirty="0" err="1" smtClean="0"/>
              <a:t>ppm</a:t>
            </a:r>
            <a:r>
              <a:rPr lang="en-US" sz="3600" dirty="0" smtClean="0"/>
              <a:t>) and </a:t>
            </a:r>
          </a:p>
          <a:p>
            <a:pPr algn="ctr"/>
            <a:r>
              <a:rPr lang="en-US" sz="3600" dirty="0" smtClean="0"/>
              <a:t>Parts per billion (ppb) </a:t>
            </a:r>
            <a:endParaRPr lang="en-US" sz="3600" dirty="0"/>
          </a:p>
        </p:txBody>
      </p:sp>
      <p:sp>
        <p:nvSpPr>
          <p:cNvPr id="5" name="Rectangle 4"/>
          <p:cNvSpPr/>
          <p:nvPr/>
        </p:nvSpPr>
        <p:spPr>
          <a:xfrm>
            <a:off x="0" y="1600200"/>
            <a:ext cx="8991600" cy="22159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000" dirty="0" smtClean="0"/>
              <a:t>Measured as a mass/mass relationship when a very small quantity of solute is </a:t>
            </a:r>
          </a:p>
          <a:p>
            <a:r>
              <a:rPr lang="en-US" sz="3000" dirty="0" smtClean="0"/>
              <a:t>present in a solvent.   Not a measure of the relative number of particles. </a:t>
            </a:r>
          </a:p>
          <a:p>
            <a:endParaRPr lang="en-US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228600" y="3962400"/>
            <a:ext cx="8319906" cy="240065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000" dirty="0" smtClean="0"/>
              <a:t>e.g. Our atmosphere contains about 350 – 400 </a:t>
            </a:r>
            <a:r>
              <a:rPr lang="en-US" sz="3000" dirty="0" err="1" smtClean="0"/>
              <a:t>ppm</a:t>
            </a:r>
            <a:r>
              <a:rPr lang="en-US" sz="3000" dirty="0" smtClean="0"/>
              <a:t> </a:t>
            </a:r>
          </a:p>
          <a:p>
            <a:r>
              <a:rPr lang="en-US" sz="3000" dirty="0" smtClean="0"/>
              <a:t>carbon dioxide</a:t>
            </a:r>
          </a:p>
          <a:p>
            <a:endParaRPr lang="en-US" sz="3000" dirty="0" smtClean="0"/>
          </a:p>
          <a:p>
            <a:pPr algn="ctr"/>
            <a:r>
              <a:rPr lang="en-US" sz="3000" u="sng" dirty="0" smtClean="0"/>
              <a:t>Mass of carbon dioxide	</a:t>
            </a:r>
            <a:endParaRPr lang="en-US" sz="3000" dirty="0" smtClean="0"/>
          </a:p>
          <a:p>
            <a:pPr algn="ctr"/>
            <a:r>
              <a:rPr lang="en-US" sz="3000" dirty="0" smtClean="0"/>
              <a:t>Mass of all atmospheric gases</a:t>
            </a:r>
            <a:endParaRPr lang="en-US" sz="3000" dirty="0"/>
          </a:p>
        </p:txBody>
      </p:sp>
      <p:sp>
        <p:nvSpPr>
          <p:cNvPr id="7" name="Rectangle 6"/>
          <p:cNvSpPr/>
          <p:nvPr/>
        </p:nvSpPr>
        <p:spPr>
          <a:xfrm>
            <a:off x="6858000" y="5410200"/>
            <a:ext cx="1300356" cy="55399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3000" dirty="0" smtClean="0"/>
              <a:t>x 100%</a:t>
            </a:r>
            <a:endParaRPr lang="en-US" sz="30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226</TotalTime>
  <Words>578</Words>
  <Application>Microsoft Office PowerPoint</Application>
  <PresentationFormat>On-screen Show (4:3)</PresentationFormat>
  <Paragraphs>82</Paragraphs>
  <Slides>9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OISE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Education Commons</dc:creator>
  <cp:lastModifiedBy>Jason Fisher</cp:lastModifiedBy>
  <cp:revision>34</cp:revision>
  <dcterms:created xsi:type="dcterms:W3CDTF">2011-11-16T13:21:32Z</dcterms:created>
  <dcterms:modified xsi:type="dcterms:W3CDTF">2011-12-05T06:21:46Z</dcterms:modified>
</cp:coreProperties>
</file>

<file path=docProps/thumbnail.jpeg>
</file>